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1F85A"/>
    <a:srgbClr val="E6F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4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614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614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4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5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5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5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615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616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616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6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6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6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616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6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6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6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617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7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617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17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617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7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618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618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8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18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1CD468-92B0-4BB0-B375-6E14D441DB59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19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19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E8A39-19D7-4043-9C39-281377698B5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53F4D-728C-4157-935E-E5C3528621C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6135D-9196-44DA-862C-1D539A5C41E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FF38E-6FEA-4EB8-A2CD-587E639550B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F2465-BA4E-48B7-8FB9-5EEDA33F5EB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B1DCD-AC39-4136-961F-B583F57A839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6E3E9-E91C-428F-82E1-FC061D67D97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7A726-2294-4D2A-8180-F6CAC0C975B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0D45A-66D4-4BC4-8823-83C60A48C6B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8AEEA-9003-4CFB-BF0C-179AC2CE7AA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512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512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2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512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513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513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13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13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grpSp>
          <p:nvGrpSpPr>
            <p:cNvPr id="513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514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4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514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14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514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4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515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5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16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516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516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516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ACA89F8A-1744-4A6D-9B5D-84E6160D7B6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TW" altLang="en-US">
                <a:ea typeface="標楷體" pitchFamily="65" charset="-120"/>
              </a:rPr>
              <a:t>系統思考圖</a:t>
            </a:r>
            <a:endParaRPr lang="zh-TW" altLang="en-US">
              <a:ea typeface="標楷體" pitchFamily="65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華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碩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EeePC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的問題</a:t>
            </a: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356100" y="6021388"/>
            <a:ext cx="457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altLang="zh-TW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NTUST MIS Osiris</a:t>
            </a:r>
          </a:p>
          <a:p>
            <a:pPr algn="r"/>
            <a:r>
              <a:rPr lang="zh-TW" alt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Ｍ</a:t>
            </a:r>
            <a:r>
              <a:rPr lang="en-US" altLang="zh-TW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990904 </a:t>
            </a:r>
            <a:r>
              <a:rPr lang="zh-TW" alt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資管碩一</a:t>
            </a:r>
            <a:r>
              <a:rPr lang="zh-TW" alt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胡明傑第一版</a:t>
            </a:r>
            <a:endParaRPr lang="en-US" altLang="zh-TW" sz="1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sz="1400" b="1"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李國光第二版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2987675" y="1700213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重視創新產品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827088" y="1341438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研發資源投入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95288" y="2349500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產品創新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042988" y="3500438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企業競爭力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3059113" y="2924175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市場領導地位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5435600" y="1268413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技術導向文化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7308850" y="2205038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 dirty="0" smtClean="0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輕看業務情報</a:t>
            </a:r>
            <a:endParaRPr lang="zh-TW" altLang="en-US" b="1" dirty="0">
              <a:solidFill>
                <a:srgbClr val="FFFF00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7235825" y="5229225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市場</a:t>
            </a:r>
            <a:r>
              <a:rPr lang="zh-TW" altLang="en-US" b="1" dirty="0" smtClean="0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需求樂觀</a:t>
            </a:r>
            <a:endParaRPr lang="zh-TW" altLang="en-US" b="1" dirty="0">
              <a:solidFill>
                <a:srgbClr val="FFFF00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4356100" y="5805488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 dirty="0" smtClean="0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生產激進</a:t>
            </a:r>
            <a:endParaRPr lang="zh-TW" altLang="en-US" b="1" dirty="0">
              <a:solidFill>
                <a:srgbClr val="FFFF00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1979613" y="5013325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庫存水位</a:t>
            </a: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5364163" y="2708275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 dirty="0" smtClean="0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輕看競爭者</a:t>
            </a:r>
            <a:endParaRPr lang="zh-TW" altLang="en-US" b="1" dirty="0">
              <a:solidFill>
                <a:srgbClr val="FFFF00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3995738" y="4005263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 dirty="0" smtClean="0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產品策略偏激</a:t>
            </a:r>
            <a:endParaRPr lang="zh-TW" altLang="en-US" b="1" dirty="0">
              <a:solidFill>
                <a:srgbClr val="FFFF00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2124075" y="404813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過去成功經驗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6516688" y="4076700"/>
            <a:ext cx="15843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總經</a:t>
            </a:r>
            <a:r>
              <a:rPr lang="zh-TW" altLang="en-US" b="1" dirty="0" smtClean="0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環境樂觀</a:t>
            </a:r>
            <a:endParaRPr lang="zh-TW" altLang="en-US" b="1" dirty="0">
              <a:solidFill>
                <a:srgbClr val="FFFF00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3059113" y="836613"/>
            <a:ext cx="923925" cy="86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99" y="318"/>
              </a:cxn>
              <a:cxn ang="0">
                <a:pos x="499" y="544"/>
              </a:cxn>
            </a:cxnLst>
            <a:rect l="0" t="0" r="r" b="b"/>
            <a:pathLst>
              <a:path w="582" h="544">
                <a:moveTo>
                  <a:pt x="0" y="0"/>
                </a:moveTo>
                <a:cubicBezTo>
                  <a:pt x="208" y="113"/>
                  <a:pt x="416" y="227"/>
                  <a:pt x="499" y="318"/>
                </a:cubicBezTo>
                <a:cubicBezTo>
                  <a:pt x="582" y="409"/>
                  <a:pt x="540" y="476"/>
                  <a:pt x="499" y="544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1116013" y="1773238"/>
            <a:ext cx="431800" cy="576262"/>
          </a:xfrm>
          <a:custGeom>
            <a:avLst/>
            <a:gdLst/>
            <a:ahLst/>
            <a:cxnLst>
              <a:cxn ang="0">
                <a:pos x="272" y="0"/>
              </a:cxn>
              <a:cxn ang="0">
                <a:pos x="45" y="136"/>
              </a:cxn>
              <a:cxn ang="0">
                <a:pos x="0" y="363"/>
              </a:cxn>
            </a:cxnLst>
            <a:rect l="0" t="0" r="r" b="b"/>
            <a:pathLst>
              <a:path w="272" h="363">
                <a:moveTo>
                  <a:pt x="272" y="0"/>
                </a:moveTo>
                <a:cubicBezTo>
                  <a:pt x="181" y="38"/>
                  <a:pt x="90" y="76"/>
                  <a:pt x="45" y="136"/>
                </a:cubicBezTo>
                <a:cubicBezTo>
                  <a:pt x="0" y="196"/>
                  <a:pt x="0" y="279"/>
                  <a:pt x="0" y="36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1174750" y="2781300"/>
            <a:ext cx="517525" cy="719138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53" y="272"/>
              </a:cxn>
              <a:cxn ang="0">
                <a:pos x="326" y="453"/>
              </a:cxn>
            </a:cxnLst>
            <a:rect l="0" t="0" r="r" b="b"/>
            <a:pathLst>
              <a:path w="326" h="453">
                <a:moveTo>
                  <a:pt x="8" y="0"/>
                </a:moveTo>
                <a:cubicBezTo>
                  <a:pt x="4" y="98"/>
                  <a:pt x="0" y="196"/>
                  <a:pt x="53" y="272"/>
                </a:cubicBezTo>
                <a:cubicBezTo>
                  <a:pt x="106" y="348"/>
                  <a:pt x="216" y="400"/>
                  <a:pt x="326" y="45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2627313" y="3357563"/>
            <a:ext cx="1223962" cy="419100"/>
          </a:xfrm>
          <a:custGeom>
            <a:avLst/>
            <a:gdLst/>
            <a:ahLst/>
            <a:cxnLst>
              <a:cxn ang="0">
                <a:pos x="0" y="226"/>
              </a:cxn>
              <a:cxn ang="0">
                <a:pos x="499" y="226"/>
              </a:cxn>
              <a:cxn ang="0">
                <a:pos x="771" y="0"/>
              </a:cxn>
            </a:cxnLst>
            <a:rect l="0" t="0" r="r" b="b"/>
            <a:pathLst>
              <a:path w="771" h="264">
                <a:moveTo>
                  <a:pt x="0" y="226"/>
                </a:moveTo>
                <a:cubicBezTo>
                  <a:pt x="185" y="245"/>
                  <a:pt x="371" y="264"/>
                  <a:pt x="499" y="226"/>
                </a:cubicBezTo>
                <a:cubicBezTo>
                  <a:pt x="627" y="188"/>
                  <a:pt x="699" y="94"/>
                  <a:pt x="771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3779838" y="2133600"/>
            <a:ext cx="468312" cy="790575"/>
          </a:xfrm>
          <a:custGeom>
            <a:avLst/>
            <a:gdLst/>
            <a:ahLst/>
            <a:cxnLst>
              <a:cxn ang="0">
                <a:pos x="136" y="498"/>
              </a:cxn>
              <a:cxn ang="0">
                <a:pos x="272" y="226"/>
              </a:cxn>
              <a:cxn ang="0">
                <a:pos x="0" y="0"/>
              </a:cxn>
            </a:cxnLst>
            <a:rect l="0" t="0" r="r" b="b"/>
            <a:pathLst>
              <a:path w="295" h="498">
                <a:moveTo>
                  <a:pt x="136" y="498"/>
                </a:moveTo>
                <a:cubicBezTo>
                  <a:pt x="215" y="403"/>
                  <a:pt x="295" y="309"/>
                  <a:pt x="272" y="226"/>
                </a:cubicBezTo>
                <a:cubicBezTo>
                  <a:pt x="249" y="143"/>
                  <a:pt x="124" y="71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2411413" y="1447800"/>
            <a:ext cx="720725" cy="252413"/>
          </a:xfrm>
          <a:custGeom>
            <a:avLst/>
            <a:gdLst/>
            <a:ahLst/>
            <a:cxnLst>
              <a:cxn ang="0">
                <a:pos x="454" y="159"/>
              </a:cxn>
              <a:cxn ang="0">
                <a:pos x="227" y="23"/>
              </a:cxn>
              <a:cxn ang="0">
                <a:pos x="0" y="23"/>
              </a:cxn>
            </a:cxnLst>
            <a:rect l="0" t="0" r="r" b="b"/>
            <a:pathLst>
              <a:path w="454" h="159">
                <a:moveTo>
                  <a:pt x="454" y="159"/>
                </a:moveTo>
                <a:cubicBezTo>
                  <a:pt x="378" y="102"/>
                  <a:pt x="303" y="46"/>
                  <a:pt x="227" y="23"/>
                </a:cubicBezTo>
                <a:cubicBezTo>
                  <a:pt x="151" y="0"/>
                  <a:pt x="75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4572000" y="2600325"/>
            <a:ext cx="792163" cy="323850"/>
          </a:xfrm>
          <a:custGeom>
            <a:avLst/>
            <a:gdLst/>
            <a:ahLst/>
            <a:cxnLst>
              <a:cxn ang="0">
                <a:pos x="0" y="204"/>
              </a:cxn>
              <a:cxn ang="0">
                <a:pos x="227" y="23"/>
              </a:cxn>
              <a:cxn ang="0">
                <a:pos x="499" y="68"/>
              </a:cxn>
            </a:cxnLst>
            <a:rect l="0" t="0" r="r" b="b"/>
            <a:pathLst>
              <a:path w="499" h="204">
                <a:moveTo>
                  <a:pt x="0" y="204"/>
                </a:moveTo>
                <a:cubicBezTo>
                  <a:pt x="72" y="125"/>
                  <a:pt x="144" y="46"/>
                  <a:pt x="227" y="23"/>
                </a:cubicBezTo>
                <a:cubicBezTo>
                  <a:pt x="310" y="0"/>
                  <a:pt x="404" y="34"/>
                  <a:pt x="499" y="68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5580063" y="3141663"/>
            <a:ext cx="887412" cy="1079500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499" y="408"/>
              </a:cxn>
              <a:cxn ang="0">
                <a:pos x="0" y="680"/>
              </a:cxn>
            </a:cxnLst>
            <a:rect l="0" t="0" r="r" b="b"/>
            <a:pathLst>
              <a:path w="559" h="680">
                <a:moveTo>
                  <a:pt x="363" y="0"/>
                </a:moveTo>
                <a:cubicBezTo>
                  <a:pt x="461" y="147"/>
                  <a:pt x="559" y="295"/>
                  <a:pt x="499" y="408"/>
                </a:cubicBezTo>
                <a:cubicBezTo>
                  <a:pt x="439" y="521"/>
                  <a:pt x="219" y="600"/>
                  <a:pt x="0" y="680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3671888" y="3357563"/>
            <a:ext cx="539750" cy="935037"/>
          </a:xfrm>
          <a:custGeom>
            <a:avLst/>
            <a:gdLst/>
            <a:ahLst/>
            <a:cxnLst>
              <a:cxn ang="0">
                <a:pos x="204" y="589"/>
              </a:cxn>
              <a:cxn ang="0">
                <a:pos x="23" y="363"/>
              </a:cxn>
              <a:cxn ang="0">
                <a:pos x="340" y="0"/>
              </a:cxn>
            </a:cxnLst>
            <a:rect l="0" t="0" r="r" b="b"/>
            <a:pathLst>
              <a:path w="340" h="589">
                <a:moveTo>
                  <a:pt x="204" y="589"/>
                </a:moveTo>
                <a:cubicBezTo>
                  <a:pt x="102" y="525"/>
                  <a:pt x="0" y="461"/>
                  <a:pt x="23" y="363"/>
                </a:cubicBezTo>
                <a:cubicBezTo>
                  <a:pt x="46" y="265"/>
                  <a:pt x="193" y="132"/>
                  <a:pt x="340" y="0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099" name="Freeform 27"/>
          <p:cNvSpPr>
            <a:spLocks/>
          </p:cNvSpPr>
          <p:nvPr/>
        </p:nvSpPr>
        <p:spPr bwMode="auto">
          <a:xfrm>
            <a:off x="4211638" y="1628775"/>
            <a:ext cx="1223962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454" y="181"/>
              </a:cxn>
              <a:cxn ang="0">
                <a:pos x="771" y="0"/>
              </a:cxn>
            </a:cxnLst>
            <a:rect l="0" t="0" r="r" b="b"/>
            <a:pathLst>
              <a:path w="771" h="816">
                <a:moveTo>
                  <a:pt x="0" y="816"/>
                </a:moveTo>
                <a:cubicBezTo>
                  <a:pt x="162" y="566"/>
                  <a:pt x="325" y="317"/>
                  <a:pt x="454" y="181"/>
                </a:cubicBezTo>
                <a:cubicBezTo>
                  <a:pt x="583" y="45"/>
                  <a:pt x="677" y="22"/>
                  <a:pt x="771" y="0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7019925" y="1557338"/>
            <a:ext cx="1152525" cy="64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45" y="136"/>
              </a:cxn>
              <a:cxn ang="0">
                <a:pos x="726" y="408"/>
              </a:cxn>
            </a:cxnLst>
            <a:rect l="0" t="0" r="r" b="b"/>
            <a:pathLst>
              <a:path w="726" h="408">
                <a:moveTo>
                  <a:pt x="0" y="0"/>
                </a:moveTo>
                <a:cubicBezTo>
                  <a:pt x="212" y="34"/>
                  <a:pt x="424" y="68"/>
                  <a:pt x="545" y="136"/>
                </a:cubicBezTo>
                <a:cubicBezTo>
                  <a:pt x="666" y="204"/>
                  <a:pt x="696" y="306"/>
                  <a:pt x="726" y="408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8243888" y="2636838"/>
            <a:ext cx="384175" cy="2592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" y="1225"/>
              </a:cxn>
              <a:cxn ang="0">
                <a:pos x="91" y="1633"/>
              </a:cxn>
            </a:cxnLst>
            <a:rect l="0" t="0" r="r" b="b"/>
            <a:pathLst>
              <a:path w="242" h="1633">
                <a:moveTo>
                  <a:pt x="0" y="0"/>
                </a:moveTo>
                <a:cubicBezTo>
                  <a:pt x="106" y="476"/>
                  <a:pt x="212" y="953"/>
                  <a:pt x="227" y="1225"/>
                </a:cubicBezTo>
                <a:cubicBezTo>
                  <a:pt x="242" y="1497"/>
                  <a:pt x="166" y="1565"/>
                  <a:pt x="91" y="1633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5940425" y="5661025"/>
            <a:ext cx="1655763" cy="431800"/>
          </a:xfrm>
          <a:custGeom>
            <a:avLst/>
            <a:gdLst/>
            <a:ahLst/>
            <a:cxnLst>
              <a:cxn ang="0">
                <a:pos x="1043" y="0"/>
              </a:cxn>
              <a:cxn ang="0">
                <a:pos x="408" y="227"/>
              </a:cxn>
              <a:cxn ang="0">
                <a:pos x="0" y="272"/>
              </a:cxn>
            </a:cxnLst>
            <a:rect l="0" t="0" r="r" b="b"/>
            <a:pathLst>
              <a:path w="1043" h="272">
                <a:moveTo>
                  <a:pt x="1043" y="0"/>
                </a:moveTo>
                <a:cubicBezTo>
                  <a:pt x="812" y="91"/>
                  <a:pt x="582" y="182"/>
                  <a:pt x="408" y="227"/>
                </a:cubicBezTo>
                <a:cubicBezTo>
                  <a:pt x="234" y="272"/>
                  <a:pt x="117" y="272"/>
                  <a:pt x="0" y="272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3" name="Freeform 31"/>
          <p:cNvSpPr>
            <a:spLocks/>
          </p:cNvSpPr>
          <p:nvPr/>
        </p:nvSpPr>
        <p:spPr bwMode="auto">
          <a:xfrm>
            <a:off x="2771775" y="5445125"/>
            <a:ext cx="1584325" cy="647700"/>
          </a:xfrm>
          <a:custGeom>
            <a:avLst/>
            <a:gdLst/>
            <a:ahLst/>
            <a:cxnLst>
              <a:cxn ang="0">
                <a:pos x="998" y="408"/>
              </a:cxn>
              <a:cxn ang="0">
                <a:pos x="181" y="318"/>
              </a:cxn>
              <a:cxn ang="0">
                <a:pos x="0" y="0"/>
              </a:cxn>
            </a:cxnLst>
            <a:rect l="0" t="0" r="r" b="b"/>
            <a:pathLst>
              <a:path w="998" h="408">
                <a:moveTo>
                  <a:pt x="998" y="408"/>
                </a:moveTo>
                <a:cubicBezTo>
                  <a:pt x="672" y="397"/>
                  <a:pt x="347" y="386"/>
                  <a:pt x="181" y="318"/>
                </a:cubicBezTo>
                <a:cubicBezTo>
                  <a:pt x="15" y="250"/>
                  <a:pt x="7" y="125"/>
                  <a:pt x="0" y="0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2771775" y="3357563"/>
            <a:ext cx="1223963" cy="1655762"/>
          </a:xfrm>
          <a:custGeom>
            <a:avLst/>
            <a:gdLst/>
            <a:ahLst/>
            <a:cxnLst>
              <a:cxn ang="0">
                <a:pos x="0" y="1043"/>
              </a:cxn>
              <a:cxn ang="0">
                <a:pos x="136" y="680"/>
              </a:cxn>
              <a:cxn ang="0">
                <a:pos x="771" y="0"/>
              </a:cxn>
            </a:cxnLst>
            <a:rect l="0" t="0" r="r" b="b"/>
            <a:pathLst>
              <a:path w="771" h="1043">
                <a:moveTo>
                  <a:pt x="0" y="1043"/>
                </a:moveTo>
                <a:cubicBezTo>
                  <a:pt x="4" y="948"/>
                  <a:pt x="8" y="854"/>
                  <a:pt x="136" y="680"/>
                </a:cubicBezTo>
                <a:cubicBezTo>
                  <a:pt x="264" y="506"/>
                  <a:pt x="517" y="253"/>
                  <a:pt x="771" y="0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5" name="Freeform 33"/>
          <p:cNvSpPr>
            <a:spLocks/>
          </p:cNvSpPr>
          <p:nvPr/>
        </p:nvSpPr>
        <p:spPr bwMode="auto">
          <a:xfrm>
            <a:off x="7524750" y="2636838"/>
            <a:ext cx="719138" cy="1439862"/>
          </a:xfrm>
          <a:custGeom>
            <a:avLst/>
            <a:gdLst/>
            <a:ahLst/>
            <a:cxnLst>
              <a:cxn ang="0">
                <a:pos x="453" y="0"/>
              </a:cxn>
              <a:cxn ang="0">
                <a:pos x="272" y="590"/>
              </a:cxn>
              <a:cxn ang="0">
                <a:pos x="0" y="907"/>
              </a:cxn>
            </a:cxnLst>
            <a:rect l="0" t="0" r="r" b="b"/>
            <a:pathLst>
              <a:path w="453" h="907">
                <a:moveTo>
                  <a:pt x="453" y="0"/>
                </a:moveTo>
                <a:cubicBezTo>
                  <a:pt x="400" y="219"/>
                  <a:pt x="347" y="439"/>
                  <a:pt x="272" y="590"/>
                </a:cubicBezTo>
                <a:cubicBezTo>
                  <a:pt x="197" y="741"/>
                  <a:pt x="98" y="824"/>
                  <a:pt x="0" y="907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5148263" y="4508500"/>
            <a:ext cx="2087562" cy="1296988"/>
          </a:xfrm>
          <a:custGeom>
            <a:avLst/>
            <a:gdLst/>
            <a:ahLst/>
            <a:cxnLst>
              <a:cxn ang="0">
                <a:pos x="1315" y="0"/>
              </a:cxn>
              <a:cxn ang="0">
                <a:pos x="816" y="409"/>
              </a:cxn>
              <a:cxn ang="0">
                <a:pos x="0" y="817"/>
              </a:cxn>
            </a:cxnLst>
            <a:rect l="0" t="0" r="r" b="b"/>
            <a:pathLst>
              <a:path w="1315" h="817">
                <a:moveTo>
                  <a:pt x="1315" y="0"/>
                </a:moveTo>
                <a:cubicBezTo>
                  <a:pt x="1175" y="136"/>
                  <a:pt x="1035" y="273"/>
                  <a:pt x="816" y="409"/>
                </a:cubicBezTo>
                <a:cubicBezTo>
                  <a:pt x="597" y="545"/>
                  <a:pt x="298" y="681"/>
                  <a:pt x="0" y="817"/>
                </a:cubicBez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3276600" y="10525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2484438" y="1484313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1116013" y="18446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1187450" y="29241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3094043" y="329088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dirty="0">
                <a:latin typeface="Arial" charset="0"/>
              </a:rPr>
              <a:t>＋</a:t>
            </a: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3708400" y="2205038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>
                <a:latin typeface="Arial" charset="0"/>
              </a:rPr>
              <a:t>＋</a:t>
            </a: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4859338" y="141287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dirty="0">
                <a:latin typeface="Arial" charset="0"/>
              </a:rPr>
              <a:t>＋</a:t>
            </a: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8040178" y="1620192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latin typeface="+mj-ea"/>
                <a:ea typeface="+mj-ea"/>
                <a:cs typeface="Arial" pitchFamily="34" charset="0"/>
              </a:rPr>
              <a:t>+</a:t>
            </a:r>
            <a:endParaRPr lang="zh-TW" altLang="en-US" sz="2400" dirty="0">
              <a:latin typeface="+mj-ea"/>
              <a:ea typeface="+mj-ea"/>
              <a:cs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7287343" y="3526297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dirty="0">
                <a:latin typeface="Arial" charset="0"/>
              </a:rPr>
              <a:t>＋</a:t>
            </a: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6175375" y="5781368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dirty="0">
                <a:latin typeface="Arial" charset="0"/>
              </a:rPr>
              <a:t>＋</a:t>
            </a: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2989928" y="5503217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latin typeface="+mj-ea"/>
                <a:ea typeface="+mj-ea"/>
              </a:rPr>
              <a:t>+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3504483" y="3482592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dirty="0">
                <a:latin typeface="Arial" charset="0"/>
              </a:rPr>
              <a:t>－</a:t>
            </a: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8563006" y="4571156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dirty="0">
                <a:latin typeface="Arial" charset="0"/>
              </a:rPr>
              <a:t>＋</a:t>
            </a:r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4936459" y="2636838"/>
            <a:ext cx="348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400" dirty="0" smtClean="0">
                <a:latin typeface="+mj-ea"/>
                <a:ea typeface="+mj-ea"/>
              </a:rPr>
              <a:t>+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5696232" y="3734851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dirty="0">
                <a:latin typeface="Arial" charset="0"/>
              </a:rPr>
              <a:t>＋</a:t>
            </a: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4140229" y="3367626"/>
            <a:ext cx="3048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+mj-ea"/>
                <a:ea typeface="+mj-ea"/>
              </a:rPr>
              <a:t>-</a:t>
            </a:r>
            <a:endParaRPr lang="zh-TW" altLang="en-US" sz="2800" dirty="0">
              <a:latin typeface="+mj-ea"/>
              <a:ea typeface="+mj-ea"/>
            </a:endParaRP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5435600" y="5261769"/>
            <a:ext cx="412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dirty="0">
                <a:latin typeface="Arial" charset="0"/>
              </a:rPr>
              <a:t>＋</a:t>
            </a:r>
          </a:p>
        </p:txBody>
      </p:sp>
      <p:sp>
        <p:nvSpPr>
          <p:cNvPr id="3124" name="AutoShape 52"/>
          <p:cNvSpPr>
            <a:spLocks noChangeArrowheads="1"/>
          </p:cNvSpPr>
          <p:nvPr/>
        </p:nvSpPr>
        <p:spPr bwMode="auto">
          <a:xfrm>
            <a:off x="323850" y="260350"/>
            <a:ext cx="9366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67EF2">
                  <a:gamma/>
                  <a:tint val="63529"/>
                  <a:invGamma/>
                </a:srgbClr>
              </a:gs>
              <a:gs pos="50000">
                <a:srgbClr val="367EF2"/>
              </a:gs>
              <a:gs pos="100000">
                <a:srgbClr val="367EF2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 dirty="0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強化圈</a:t>
            </a:r>
          </a:p>
        </p:txBody>
      </p:sp>
      <p:sp>
        <p:nvSpPr>
          <p:cNvPr id="3125" name="AutoShape 53"/>
          <p:cNvSpPr>
            <a:spLocks noChangeArrowheads="1"/>
          </p:cNvSpPr>
          <p:nvPr/>
        </p:nvSpPr>
        <p:spPr bwMode="auto">
          <a:xfrm>
            <a:off x="7956550" y="6092825"/>
            <a:ext cx="863600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B2613"/>
              </a:gs>
              <a:gs pos="100000">
                <a:srgbClr val="DB2613">
                  <a:gamma/>
                  <a:tint val="63529"/>
                  <a:invGamma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TW" altLang="en-US" b="1">
                <a:solidFill>
                  <a:srgbClr val="FFFF00"/>
                </a:solidFill>
                <a:latin typeface="Arial" charset="0"/>
                <a:ea typeface="標楷體" pitchFamily="65" charset="-120"/>
              </a:rPr>
              <a:t>削弱圈</a:t>
            </a:r>
          </a:p>
        </p:txBody>
      </p:sp>
      <p:sp>
        <p:nvSpPr>
          <p:cNvPr id="3129" name="AutoShape 57"/>
          <p:cNvSpPr>
            <a:spLocks noChangeArrowheads="1"/>
          </p:cNvSpPr>
          <p:nvPr/>
        </p:nvSpPr>
        <p:spPr bwMode="auto">
          <a:xfrm>
            <a:off x="3689349" y="3981562"/>
            <a:ext cx="5040313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「一九九七年，華碩推出第一款自有品牌筆記型電腦時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五、六年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時間，華碩把對手經營十幾年的局面完全推翻，成為台灣第一大筆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記型電腦品牌。」「二○○二年，華碩主機板業務在被精英電腦與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技嘉追趕下，一度被超越，純利鉅幅下降，華碩宣布將展開巨獅策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略，推出低價主機板品牌華擎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市占率竄升到三成以上，更令人驚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訝的是，其高階主機板與低階主機板的獲利率都一樣高。」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「二○○七年推出</a:t>
            </a:r>
            <a:r>
              <a:rPr lang="en-US" altLang="zh-TW" sz="1200" dirty="0" err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PC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，華碩更是獲得空前的勝利。連對手宏碁的主管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都說：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我對華碩這家公司真的非常敬佩，不是說反話。他們在創新真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的是夠（強）。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「華碩的成功經驗，就是不斷創新，市場就會給你掌聲。」 </a:t>
            </a:r>
          </a:p>
        </p:txBody>
      </p:sp>
      <p:sp>
        <p:nvSpPr>
          <p:cNvPr id="3130" name="AutoShape 58"/>
          <p:cNvSpPr>
            <a:spLocks noChangeArrowheads="1"/>
          </p:cNvSpPr>
          <p:nvPr/>
        </p:nvSpPr>
        <p:spPr bwMode="auto">
          <a:xfrm>
            <a:off x="3779836" y="3981562"/>
            <a:ext cx="5040313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「華碩總經理沈振來坦承，華碩主管幾乎都是把心力放在產品創新上」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「華碩將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單獨成立一個部門，與筆記型電腦部門各自獨立」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「沈振來坦承，華碩一直很積極，只想著不斷往前衝，連他自己，即便身</a:t>
            </a: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為執行長，都有八○％的時間是看產品」 </a:t>
            </a:r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auto">
          <a:xfrm>
            <a:off x="3689350" y="4005262"/>
            <a:ext cx="5040313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「華碩的成功經驗，就是不斷創新，市場就會給你掌聲。主機板如此、</a:t>
            </a: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筆記型電腦如此」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EeePC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光是去年第三季推了三種尺寸、六種機型」</a:t>
            </a:r>
          </a:p>
        </p:txBody>
      </p:sp>
      <p:sp>
        <p:nvSpPr>
          <p:cNvPr id="3132" name="AutoShape 60"/>
          <p:cNvSpPr>
            <a:spLocks noChangeArrowheads="1"/>
          </p:cNvSpPr>
          <p:nvPr/>
        </p:nvSpPr>
        <p:spPr bwMode="auto">
          <a:xfrm>
            <a:off x="3710857" y="3969543"/>
            <a:ext cx="5040313" cy="2519362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EeePC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被美國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商業週刊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Business Week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）票選為二○○九年最</a:t>
            </a: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熱門科技產品之一。」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EeePC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被亞馬遜（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Amazon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）網友票選為該年度最想要的耶誕禮物。」</a:t>
            </a:r>
          </a:p>
        </p:txBody>
      </p:sp>
      <p:sp>
        <p:nvSpPr>
          <p:cNvPr id="3133" name="AutoShape 61"/>
          <p:cNvSpPr>
            <a:spLocks noChangeArrowheads="1"/>
          </p:cNvSpPr>
          <p:nvPr/>
        </p:nvSpPr>
        <p:spPr bwMode="auto">
          <a:xfrm>
            <a:off x="3710858" y="3969543"/>
            <a:ext cx="5040313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「華碩推出第一款自有品牌筆記型電腦時，台灣市場已被倫飛、宏碁</a:t>
            </a: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IBM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三大廠商占據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成為台灣第一大筆記型電腦品牌。而今年，更</a:t>
            </a: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是朝全球第五大電腦品牌邁進。」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「推出低價主機板品牌華擎，和精英電腦的低價主機板正面迎戰，</a:t>
            </a:r>
            <a:r>
              <a:rPr lang="en-US" altLang="zh-TW" sz="1200">
                <a:latin typeface="標楷體" pitchFamily="65" charset="-120"/>
                <a:ea typeface="標楷體" pitchFamily="65" charset="-120"/>
              </a:rPr>
              <a:t>…</a:t>
            </a:r>
          </a:p>
          <a:p>
            <a:r>
              <a:rPr lang="zh-TW" altLang="en-US" sz="1200">
                <a:latin typeface="標楷體" pitchFamily="65" charset="-120"/>
                <a:ea typeface="標楷體" pitchFamily="65" charset="-120"/>
              </a:rPr>
              <a:t>華碩成功接收包含精英等對手的市場，市占率竄升到三成以上。」</a:t>
            </a: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34" name="AutoShape 62"/>
          <p:cNvSpPr>
            <a:spLocks noChangeArrowheads="1"/>
          </p:cNvSpPr>
          <p:nvPr/>
        </p:nvSpPr>
        <p:spPr bwMode="auto">
          <a:xfrm>
            <a:off x="3779837" y="3849304"/>
            <a:ext cx="5040313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「華碩因為太過典範，三個階段的成功，讓施崇棠也容易有「華碩品質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，堅若磐石」的自信與堅持。」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「連對手宏碁的主管都說：「我對華碩這家公司真的非常敬佩，不是說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反話。他們在創新真的是夠（強）。」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「華碩以創新崛起，面對宏碁的跟進，第一個直覺就是以創新取勝。」</a:t>
            </a:r>
          </a:p>
          <a:p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35" name="AutoShape 63"/>
          <p:cNvSpPr>
            <a:spLocks noChangeArrowheads="1"/>
          </p:cNvSpPr>
          <p:nvPr/>
        </p:nvSpPr>
        <p:spPr bwMode="auto">
          <a:xfrm>
            <a:off x="232004" y="545270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「沈振來坦承，華碩一直很積極，只想著不斷往前衝，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連他自己，即便身為執行長，都有八○％的時間是看產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品，其他時間才看業務和別的。」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「沈振來說，他們滿腦子想的只有怎樣透過技術超越對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手。」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「施崇棠曾對華碩傲人的技術創新提出警語：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我必須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承認，這種技術導向的文化，是比別人有利一點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…』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36" name="AutoShape 64"/>
          <p:cNvSpPr>
            <a:spLocks noChangeArrowheads="1"/>
          </p:cNvSpPr>
          <p:nvPr/>
        </p:nvSpPr>
        <p:spPr bwMode="auto">
          <a:xfrm>
            <a:off x="151995" y="519076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zh-TW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「供應商好奇跑來問，為何全台灣只有你們一家還在買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料？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火燒到屁股了，竟然得靠外人提醒才知道，你說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是不是個笑話。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「即便身為執行長，都有八○％的時間是看產品，其他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時間才看業務和別的。」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「最簡單的例子，連注意匯率變化，到底該是財務部門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，還是負責報價的業務部門該去盯，在虧損發生之前，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華碩內部都沒有釐清楚」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「我必須承認，這種技術導向的文化，是比別人有利一點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；但是我們現在也在注意這個陷阱，會不會太壓抑別人（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工程師之外的部門）。」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37" name="AutoShape 65"/>
          <p:cNvSpPr>
            <a:spLocks noChangeArrowheads="1"/>
          </p:cNvSpPr>
          <p:nvPr/>
        </p:nvSpPr>
        <p:spPr bwMode="auto">
          <a:xfrm>
            <a:off x="232004" y="328576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zh-TW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「華碩以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一炮而紅，由於產品銷售超過預期，結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果造成缺料（電池、機構件）問題」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「二○○八年下半年華碩喊出每個月要出貨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一百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萬台，結果，沒有一個月做到六十萬台。」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「華碩認為，這個公式沒錯，但只想把產品推出大門口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，卻忘了觀察消費者胃口。」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38" name="AutoShape 66"/>
          <p:cNvSpPr>
            <a:spLocks noChangeArrowheads="1"/>
          </p:cNvSpPr>
          <p:nvPr/>
        </p:nvSpPr>
        <p:spPr bwMode="auto">
          <a:xfrm>
            <a:off x="51982" y="190782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「當所有人都縮手，華碩卻還繼續大量備貨，而且，備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貨數量不是先滿足現有訂單，而是備足現有訂單的一倍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39" name="AutoShape 67"/>
          <p:cNvSpPr>
            <a:spLocks noChangeArrowheads="1"/>
          </p:cNvSpPr>
          <p:nvPr/>
        </p:nvSpPr>
        <p:spPr bwMode="auto">
          <a:xfrm>
            <a:off x="-120739" y="71437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「直到十一月中旬，華碩買料的動作才停止。供應商好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奇跑來問，為何全台灣只有你們一家還在買料？」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「去年第三季末，華碩庫存情形嚴重到要在上海一帶租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個倉庫專門放貨。」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40" name="AutoShape 68"/>
          <p:cNvSpPr>
            <a:spLocks noChangeArrowheads="1"/>
          </p:cNvSpPr>
          <p:nvPr/>
        </p:nvSpPr>
        <p:spPr bwMode="auto">
          <a:xfrm>
            <a:off x="-120739" y="223801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「歐元匯率大幅波動，華碩沒有躲過；庫存水位高達近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百億元，華碩沒有踩煞車。匯率與庫存管理，看來平凡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無奇的理由，就足以讓華碩打破過去零虧損的優良紀錄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」「若非經歷這次震撼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他們付出的代價是三十億元，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還有被外資打到谷底，最低二十四元的股價目標。」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「打天下的是華碩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，享天下的卻是宏碁。」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41" name="AutoShape 69"/>
          <p:cNvSpPr>
            <a:spLocks noChangeArrowheads="1"/>
          </p:cNvSpPr>
          <p:nvPr/>
        </p:nvSpPr>
        <p:spPr bwMode="auto">
          <a:xfrm>
            <a:off x="125959" y="338419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「華碩總經理沈振來坦承，華碩主管幾乎都是把心力放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在產品創新上，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對總體經濟預測很粗糙，幾乎是沒有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「歐元匯率大幅波動，華碩沒有躲過；庫存水位高達近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百億元，華碩沒有踩煞車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連注意匯率變化，到底該是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財務部門，還是負責報價的業務部門該去盯，在虧損發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生之前，華碩內部都沒有釐清楚」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42" name="AutoShape 70"/>
          <p:cNvSpPr>
            <a:spLocks noChangeArrowheads="1"/>
          </p:cNvSpPr>
          <p:nvPr/>
        </p:nvSpPr>
        <p:spPr bwMode="auto">
          <a:xfrm>
            <a:off x="58649" y="300001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「過去的成功經驗讓華碩相信，只要產品強，就可以戰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勝不景氣，然而，他們萬萬沒想到的是，這次碰上的，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竟是六十年來最嚴重的全球經濟危機。」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「九月，雷曼兄弟倒閉時，當所有人都縮手，華碩卻還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繼續大量備貨，而且，備貨數量不是先滿足現有訂單，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而是備足現有訂單的一倍。」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43" name="AutoShape 71"/>
          <p:cNvSpPr>
            <a:spLocks noChangeArrowheads="1"/>
          </p:cNvSpPr>
          <p:nvPr/>
        </p:nvSpPr>
        <p:spPr bwMode="auto">
          <a:xfrm>
            <a:off x="161202" y="112041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「華碩創新在前，卻無力拉開與對手的差距，造成宏碁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才花了半年就趕上華碩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一年的出貨量。」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「眼睛只往前看，後果就如漢朝文人袁康在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越絕書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》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中提到：「好船者溺，好騎者墜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成功者較一般人更容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易高估自己，也因此，其錯判情勢的可能性與誤差值也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較一般人來得大與高。」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44" name="AutoShape 72"/>
          <p:cNvSpPr>
            <a:spLocks noChangeArrowheads="1"/>
          </p:cNvSpPr>
          <p:nvPr/>
        </p:nvSpPr>
        <p:spPr bwMode="auto">
          <a:xfrm>
            <a:off x="125959" y="507964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市場主流仍然在一般的筆記型電腦，他比喻，一般筆記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型電腦就像牛肉麵，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像小菜，華碩的問題就在於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，「牛肉麵吃一小碗，小菜卻點了一大盤，一定不健康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的嘛！」</a:t>
            </a:r>
          </a:p>
          <a:p>
            <a:endParaRPr lang="zh-TW" altLang="en-US" sz="120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「華碩的一般筆記型電腦和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的毛利相當，都約一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五％，不過兩者的價差近二．五倍，等於你得賣掉二．五</a:t>
            </a:r>
          </a:p>
          <a:p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台</a:t>
            </a:r>
            <a:r>
              <a:rPr lang="en-US" altLang="zh-TW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 PC</a:t>
            </a:r>
            <a:r>
              <a:rPr lang="zh-TW" altLang="en-US" sz="12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，才能賺到一台筆記型電腦的錢。」</a:t>
            </a:r>
          </a:p>
          <a:p>
            <a:endParaRPr lang="zh-TW" altLang="en-US" sz="120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45" name="AutoShape 73"/>
          <p:cNvSpPr>
            <a:spLocks noChangeArrowheads="1"/>
          </p:cNvSpPr>
          <p:nvPr/>
        </p:nvSpPr>
        <p:spPr bwMode="auto">
          <a:xfrm>
            <a:off x="32630" y="472245"/>
            <a:ext cx="4032250" cy="2519363"/>
          </a:xfrm>
          <a:prstGeom prst="flowChartAlternateProcess">
            <a:avLst/>
          </a:prstGeom>
          <a:gradFill rotWithShape="1">
            <a:gsLst>
              <a:gs pos="0">
                <a:srgbClr val="E1F85A"/>
              </a:gs>
              <a:gs pos="50000">
                <a:srgbClr val="E1F85A">
                  <a:gamma/>
                  <a:tint val="28627"/>
                  <a:invGamma/>
                </a:srgbClr>
              </a:gs>
              <a:gs pos="100000">
                <a:srgbClr val="E1F85A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「華碩因此犯了戰線拉太長的錯，讓消費者混淆，買了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一台機種，又有新機器出來。」</a:t>
            </a:r>
          </a:p>
          <a:p>
            <a:endParaRPr lang="zh-TW" altLang="en-US" sz="12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1200" dirty="0" err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Eee</a:t>
            </a:r>
            <a:r>
              <a:rPr lang="en-US" altLang="zh-TW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PC</a:t>
            </a:r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光是去年第三季推了三種尺寸、六種機型，一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共卻只出貨一百七十萬台，宏碁卻是靠單一機種就出貨</a:t>
            </a:r>
          </a:p>
          <a:p>
            <a:r>
              <a:rPr lang="zh-TW" altLang="en-US" sz="12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二百二十萬台。」</a:t>
            </a:r>
          </a:p>
          <a:p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1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9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7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3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1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9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7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00"/>
                            </p:stCondLst>
                            <p:childTnLst>
                              <p:par>
                                <p:cTn id="2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5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3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00"/>
                            </p:stCondLst>
                            <p:childTnLst>
                              <p:par>
                                <p:cTn id="2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7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1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000"/>
                            </p:stCondLst>
                            <p:childTnLst>
                              <p:par>
                                <p:cTn id="2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5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9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500"/>
                            </p:stCondLst>
                            <p:childTnLst>
                              <p:par>
                                <p:cTn id="2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1000"/>
                            </p:stCondLst>
                            <p:childTnLst>
                              <p:par>
                                <p:cTn id="3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3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7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  <p:bldP spid="3103" grpId="0" animBg="1"/>
      <p:bldP spid="3104" grpId="0" animBg="1"/>
      <p:bldP spid="3105" grpId="0" animBg="1"/>
      <p:bldP spid="3106" grpId="0" animBg="1"/>
      <p:bldP spid="3107" grpId="0"/>
      <p:bldP spid="3108" grpId="0"/>
      <p:bldP spid="3109" grpId="0"/>
      <p:bldP spid="3110" grpId="0"/>
      <p:bldP spid="3111" grpId="0"/>
      <p:bldP spid="3112" grpId="0"/>
      <p:bldP spid="3113" grpId="0"/>
      <p:bldP spid="3114" grpId="0"/>
      <p:bldP spid="3115" grpId="0"/>
      <p:bldP spid="3116" grpId="0"/>
      <p:bldP spid="3117" grpId="0"/>
      <p:bldP spid="3118" grpId="0"/>
      <p:bldP spid="3119" grpId="0"/>
      <p:bldP spid="3120" grpId="0"/>
      <p:bldP spid="3121" grpId="0"/>
      <p:bldP spid="3122" grpId="0"/>
      <p:bldP spid="3123" grpId="0"/>
      <p:bldP spid="3129" grpId="0" animBg="1"/>
      <p:bldP spid="3129" grpId="1" animBg="1"/>
      <p:bldP spid="3130" grpId="0" animBg="1"/>
      <p:bldP spid="3130" grpId="1" animBg="1"/>
      <p:bldP spid="3131" grpId="0" animBg="1"/>
      <p:bldP spid="3131" grpId="1" animBg="1"/>
      <p:bldP spid="3132" grpId="0" animBg="1"/>
      <p:bldP spid="3132" grpId="1" animBg="1"/>
      <p:bldP spid="3133" grpId="0" animBg="1"/>
      <p:bldP spid="3133" grpId="1" animBg="1"/>
      <p:bldP spid="3134" grpId="0" animBg="1"/>
      <p:bldP spid="3134" grpId="1" animBg="1"/>
      <p:bldP spid="3135" grpId="0" animBg="1"/>
      <p:bldP spid="3135" grpId="1" animBg="1"/>
      <p:bldP spid="3136" grpId="0" animBg="1"/>
      <p:bldP spid="3136" grpId="1" animBg="1"/>
      <p:bldP spid="3137" grpId="0" animBg="1"/>
      <p:bldP spid="3137" grpId="1" animBg="1"/>
      <p:bldP spid="3138" grpId="0" animBg="1"/>
      <p:bldP spid="3138" grpId="1" animBg="1"/>
      <p:bldP spid="3139" grpId="0" animBg="1"/>
      <p:bldP spid="3139" grpId="1" animBg="1"/>
      <p:bldP spid="3140" grpId="0" animBg="1"/>
      <p:bldP spid="3140" grpId="1" animBg="1"/>
      <p:bldP spid="3141" grpId="0" animBg="1"/>
      <p:bldP spid="3141" grpId="1" animBg="1"/>
      <p:bldP spid="3142" grpId="0" animBg="1"/>
      <p:bldP spid="3142" grpId="1" animBg="1"/>
      <p:bldP spid="3143" grpId="0" animBg="1"/>
      <p:bldP spid="3143" grpId="1" animBg="1"/>
      <p:bldP spid="3144" grpId="0" animBg="1"/>
      <p:bldP spid="3144" grpId="1" animBg="1"/>
      <p:bldP spid="3145" grpId="0" animBg="1"/>
      <p:bldP spid="314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62" y="404664"/>
            <a:ext cx="8476573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1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109</TotalTime>
  <Words>1503</Words>
  <Application>Microsoft Office PowerPoint</Application>
  <PresentationFormat>如螢幕大小 (4:3)</PresentationFormat>
  <Paragraphs>167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標楷體</vt:lpstr>
      <vt:lpstr>Arial</vt:lpstr>
      <vt:lpstr>Verdana</vt:lpstr>
      <vt:lpstr>Balloons</vt:lpstr>
      <vt:lpstr>系統思考圖</vt:lpstr>
      <vt:lpstr>PowerPoint 簡報</vt:lpstr>
      <vt:lpstr>PowerPoint 簡報</vt:lpstr>
    </vt:vector>
  </TitlesOfParts>
  <Company>CMT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Osiris</dc:creator>
  <cp:lastModifiedBy>user</cp:lastModifiedBy>
  <cp:revision>49</cp:revision>
  <dcterms:created xsi:type="dcterms:W3CDTF">2010-12-01T00:04:22Z</dcterms:created>
  <dcterms:modified xsi:type="dcterms:W3CDTF">2014-05-22T13:38:43Z</dcterms:modified>
</cp:coreProperties>
</file>